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8" r:id="rId2"/>
    <p:sldId id="302" r:id="rId3"/>
    <p:sldId id="324" r:id="rId4"/>
    <p:sldId id="319" r:id="rId5"/>
    <p:sldId id="320" r:id="rId6"/>
    <p:sldId id="315" r:id="rId7"/>
    <p:sldId id="311" r:id="rId8"/>
    <p:sldId id="312" r:id="rId9"/>
    <p:sldId id="313" r:id="rId10"/>
    <p:sldId id="314" r:id="rId11"/>
    <p:sldId id="303" r:id="rId12"/>
    <p:sldId id="304" r:id="rId13"/>
    <p:sldId id="305" r:id="rId14"/>
    <p:sldId id="306" r:id="rId15"/>
    <p:sldId id="307" r:id="rId16"/>
    <p:sldId id="317" r:id="rId17"/>
    <p:sldId id="326" r:id="rId18"/>
    <p:sldId id="325" r:id="rId19"/>
    <p:sldId id="308" r:id="rId20"/>
    <p:sldId id="316" r:id="rId21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593" autoAdjust="0"/>
    <p:restoredTop sz="84140" autoAdjust="0"/>
  </p:normalViewPr>
  <p:slideViewPr>
    <p:cSldViewPr>
      <p:cViewPr>
        <p:scale>
          <a:sx n="75" d="100"/>
          <a:sy n="75" d="100"/>
        </p:scale>
        <p:origin x="-9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1968" y="-102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206" cy="465445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272" y="0"/>
            <a:ext cx="2972206" cy="465445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BFC7B87-0BA5-45CB-B252-83A74D565B3D}" type="datetimeFigureOut">
              <a:rPr lang="en-US"/>
              <a:pPr>
                <a:defRPr/>
              </a:pPr>
              <a:t>12/13/2012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191" y="4415478"/>
            <a:ext cx="5487618" cy="4184317"/>
          </a:xfrm>
          <a:prstGeom prst="rect">
            <a:avLst/>
          </a:prstGeom>
        </p:spPr>
        <p:txBody>
          <a:bodyPr vert="horz" lIns="92309" tIns="46154" rIns="92309" bIns="4615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394"/>
            <a:ext cx="2972206" cy="465445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272" y="8829394"/>
            <a:ext cx="2972206" cy="465445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4F06D2A-F673-4DC8-9D37-E8CA78E30C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7202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23039" indent="-2780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12368" indent="-22247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57315" indent="-22247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02262" indent="-22247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47209" indent="-2224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92156" indent="-2224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37103" indent="-2224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82050" indent="-2224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C917B09-D786-4673-8192-FD0782990D18}" type="slidenum">
              <a:rPr lang="en-US" smtClean="0"/>
              <a:pPr eaLnBrk="1" hangingPunct="1"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23039" indent="-2780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12368" indent="-22247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57315" indent="-22247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02262" indent="-22247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47209" indent="-2224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92156" indent="-2224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37103" indent="-2224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82050" indent="-2224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B4CF137-8759-42D4-B238-837942843B29}" type="slidenum">
              <a:rPr lang="en-US" smtClean="0"/>
              <a:pPr eaLnBrk="1" hangingPunct="1"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F06D2A-F673-4DC8-9D37-E8CA78E30C2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6925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F06D2A-F673-4DC8-9D37-E8CA78E30C2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4084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F06D2A-F673-4DC8-9D37-E8CA78E30C2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6810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F06D2A-F673-4DC8-9D37-E8CA78E30C2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405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F06D2A-F673-4DC8-9D37-E8CA78E30C2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0331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F06D2A-F673-4DC8-9D37-E8CA78E30C2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7455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F06D2A-F673-4DC8-9D37-E8CA78E30C2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992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23039" indent="-2780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12368" indent="-22247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57315" indent="-22247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02262" indent="-22247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47209" indent="-2224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92156" indent="-2224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37103" indent="-2224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82050" indent="-2224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8CEF727-66AF-47DC-96C6-719FD3111083}" type="slidenum">
              <a:rPr lang="en-US" smtClean="0"/>
              <a:pPr eaLnBrk="1" hangingPunct="1"/>
              <a:t>20</a:t>
            </a:fld>
            <a:endParaRPr 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Brochure available for download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Webinar recording available on Clearinghouse website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F06D2A-F673-4DC8-9D37-E8CA78E30C2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69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KYS to go over housekeeping items</a:t>
            </a:r>
            <a:r>
              <a:rPr lang="en-US" baseline="0" dirty="0" smtClean="0"/>
              <a:t> after agenda walk-thru before handing it over to Daniel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1B4B95-141F-41DF-81B5-734F8DCB2D5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288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F06D2A-F673-4DC8-9D37-E8CA78E30C2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2656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When the Clearinghouse was first built, it was populated mainly with CMFs from these two sources. Later, it began to be updated with CMFs from other sources.</a:t>
            </a: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23039" indent="-2780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12368" indent="-22247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57315" indent="-22247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02262" indent="-22247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47209" indent="-2224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92156" indent="-2224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37103" indent="-2224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82050" indent="-2224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D9ED5CF-B85F-4E64-B25B-212F19A0F152}" type="slidenum">
              <a:rPr lang="en-US" smtClean="0"/>
              <a:pPr eaLnBrk="1" hangingPunct="1"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23039" indent="-2780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12368" indent="-22247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57315" indent="-22247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02262" indent="-22247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47209" indent="-2224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92156" indent="-2224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37103" indent="-2224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82050" indent="-2224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46929B6-C87D-463A-9B90-2AEA37A00BEC}" type="slidenum">
              <a:rPr lang="en-US" smtClean="0"/>
              <a:pPr eaLnBrk="1" hangingPunct="1"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23039" indent="-2780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12368" indent="-22247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57315" indent="-22247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02262" indent="-22247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47209" indent="-2224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92156" indent="-2224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37103" indent="-2224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82050" indent="-2224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FA6681E-B2AE-4947-B36B-977C3EB87ADE}" type="slidenum">
              <a:rPr lang="en-US" smtClean="0"/>
              <a:pPr eaLnBrk="1" hangingPunct="1"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873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289175"/>
            <a:ext cx="6400800" cy="121602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8DF10-0A02-48F5-8758-6AEDAFE6D0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697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AE773-59CE-49AB-A917-4AEFE835C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937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58459-B14F-4514-B4B8-7EC1F9CD98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899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CF166-1B79-4625-8B36-6B0AFCCA2B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884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A20D4B-900B-4BAE-9AD0-9B5FC1E0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851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53F7C-E91F-4094-8288-F3CE666452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92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830D5-AEC0-4348-A2FB-FEF323BAD3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372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6C0A6-B73B-4871-836B-BDE02CF202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02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2D5C1-F35B-438A-B0B4-704CABC5A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749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FD642-4E2D-414A-B7BC-8D9BE30B58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797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F9433-5FF0-49D9-A9FE-65FE75CC30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89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162F0EAE-8ED3-454F-A1AB-15236E3D21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mfclearinghouse.org/newsletter_signup.cfm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karen.yunk@dot.gov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990600"/>
            <a:ext cx="7623175" cy="1752600"/>
          </a:xfrm>
        </p:spPr>
        <p:txBody>
          <a:bodyPr/>
          <a:lstStyle/>
          <a:p>
            <a:pPr eaLnBrk="1" hangingPunct="1"/>
            <a:r>
              <a:rPr lang="en-US" smtClean="0"/>
              <a:t>FHWA Crash Modification </a:t>
            </a:r>
            <a:br>
              <a:rPr lang="en-US" smtClean="0"/>
            </a:br>
            <a:r>
              <a:rPr lang="en-US" smtClean="0"/>
              <a:t>Factors Clearinghouse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57600" y="3962400"/>
            <a:ext cx="5486400" cy="25146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sz="2400" b="1" dirty="0"/>
              <a:t>Karen Scurry </a:t>
            </a:r>
            <a:r>
              <a:rPr lang="en-US" sz="2400" dirty="0"/>
              <a:t>– FHWA Office of Safety</a:t>
            </a:r>
          </a:p>
          <a:p>
            <a:pPr algn="l" eaLnBrk="1" hangingPunct="1">
              <a:lnSpc>
                <a:spcPct val="80000"/>
              </a:lnSpc>
            </a:pPr>
            <a:r>
              <a:rPr lang="en-US" sz="2400" b="1" dirty="0" smtClean="0"/>
              <a:t>Daniel Carter </a:t>
            </a:r>
            <a:r>
              <a:rPr lang="en-US" sz="2400" dirty="0" smtClean="0"/>
              <a:t>– UNC HSRC</a:t>
            </a:r>
            <a:endParaRPr lang="en-US" sz="2000" dirty="0" smtClean="0"/>
          </a:p>
          <a:p>
            <a:pPr algn="l" eaLnBrk="1" hangingPunct="1">
              <a:lnSpc>
                <a:spcPct val="80000"/>
              </a:lnSpc>
            </a:pPr>
            <a:r>
              <a:rPr lang="en-US" sz="2400" b="1" dirty="0" smtClean="0"/>
              <a:t>Shawn Troy </a:t>
            </a:r>
            <a:r>
              <a:rPr lang="en-US" sz="2400" dirty="0" smtClean="0"/>
              <a:t>– NCDOT</a:t>
            </a:r>
          </a:p>
          <a:p>
            <a:pPr algn="l" eaLnBrk="1" hangingPunct="1">
              <a:lnSpc>
                <a:spcPct val="80000"/>
              </a:lnSpc>
            </a:pPr>
            <a:endParaRPr lang="en-US" sz="2400" dirty="0" smtClean="0"/>
          </a:p>
          <a:p>
            <a:pPr algn="l" eaLnBrk="1" hangingPunct="1">
              <a:lnSpc>
                <a:spcPct val="80000"/>
              </a:lnSpc>
            </a:pPr>
            <a:r>
              <a:rPr lang="en-US" sz="2000" dirty="0" smtClean="0"/>
              <a:t>CMF Clearinghouse Webinar, 12/13/12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Clearinghouse Review Process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marL="609600" indent="-609600" eaLnBrk="1" hangingPunct="1"/>
            <a:r>
              <a:rPr lang="en-US" u="sng" dirty="0" smtClean="0"/>
              <a:t>Structured</a:t>
            </a:r>
            <a:r>
              <a:rPr lang="en-US" dirty="0" smtClean="0"/>
              <a:t> but </a:t>
            </a:r>
            <a:r>
              <a:rPr lang="en-US" u="sng" dirty="0" smtClean="0"/>
              <a:t>subjective</a:t>
            </a:r>
            <a:r>
              <a:rPr lang="en-US" dirty="0" smtClean="0"/>
              <a:t> process</a:t>
            </a:r>
          </a:p>
          <a:p>
            <a:pPr marL="609600" indent="-609600" eaLnBrk="1" hangingPunct="1"/>
            <a:r>
              <a:rPr lang="en-US" dirty="0" smtClean="0"/>
              <a:t>Star rating – what it is, what it isn’t</a:t>
            </a:r>
          </a:p>
          <a:p>
            <a:pPr marL="609600" indent="-609600" eaLnBrk="1" hangingPunct="1"/>
            <a:r>
              <a:rPr lang="en-US" dirty="0" smtClean="0"/>
              <a:t>Star quality rating criteria </a:t>
            </a:r>
            <a:br>
              <a:rPr lang="en-US" dirty="0" smtClean="0"/>
            </a:br>
            <a:r>
              <a:rPr lang="en-US" dirty="0" smtClean="0"/>
              <a:t>(Excellent, Fair, Poor)</a:t>
            </a:r>
          </a:p>
          <a:p>
            <a:pPr marL="990600" lvl="1" indent="-646113" eaLnBrk="1" hangingPunct="1">
              <a:buClr>
                <a:schemeClr val="tx1"/>
              </a:buClr>
              <a:buFontTx/>
              <a:buAutoNum type="arabicPeriod"/>
            </a:pPr>
            <a:r>
              <a:rPr lang="en-US" dirty="0" smtClean="0"/>
              <a:t>Study design</a:t>
            </a:r>
          </a:p>
          <a:p>
            <a:pPr marL="990600" lvl="1" indent="-646113" eaLnBrk="1" hangingPunct="1">
              <a:buClr>
                <a:schemeClr val="tx1"/>
              </a:buClr>
              <a:buFontTx/>
              <a:buAutoNum type="arabicPeriod"/>
            </a:pPr>
            <a:r>
              <a:rPr lang="en-US" dirty="0" smtClean="0"/>
              <a:t>Sample size</a:t>
            </a:r>
          </a:p>
          <a:p>
            <a:pPr marL="990600" lvl="1" indent="-646113" eaLnBrk="1" hangingPunct="1">
              <a:buClr>
                <a:schemeClr val="tx1"/>
              </a:buClr>
              <a:buFontTx/>
              <a:buAutoNum type="arabicPeriod"/>
            </a:pPr>
            <a:r>
              <a:rPr lang="en-US" dirty="0" smtClean="0"/>
              <a:t>Standard error</a:t>
            </a:r>
          </a:p>
          <a:p>
            <a:pPr marL="990600" lvl="1" indent="-646113" eaLnBrk="1" hangingPunct="1">
              <a:buClr>
                <a:schemeClr val="tx1"/>
              </a:buClr>
              <a:buFontTx/>
              <a:buAutoNum type="arabicPeriod"/>
            </a:pPr>
            <a:r>
              <a:rPr lang="en-US" dirty="0" smtClean="0"/>
              <a:t>Potential bias</a:t>
            </a:r>
          </a:p>
          <a:p>
            <a:pPr marL="990600" lvl="1" indent="-646113" eaLnBrk="1" hangingPunct="1">
              <a:buClr>
                <a:schemeClr val="tx1"/>
              </a:buClr>
              <a:buFontTx/>
              <a:buAutoNum type="arabicPeriod"/>
            </a:pPr>
            <a:r>
              <a:rPr lang="en-US" dirty="0" smtClean="0"/>
              <a:t>Data source</a:t>
            </a:r>
          </a:p>
          <a:p>
            <a:pPr marL="990600" lvl="1" indent="-646113"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0395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on the Clearinghouse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437"/>
            <a:ext cx="8382000" cy="4525963"/>
          </a:xfrm>
        </p:spPr>
        <p:txBody>
          <a:bodyPr/>
          <a:lstStyle/>
          <a:p>
            <a:r>
              <a:rPr lang="en-US" dirty="0" smtClean="0"/>
              <a:t>Quick search and advanced </a:t>
            </a:r>
            <a:br>
              <a:rPr lang="en-US" dirty="0" smtClean="0"/>
            </a:br>
            <a:r>
              <a:rPr lang="en-US" dirty="0" smtClean="0"/>
              <a:t>search</a:t>
            </a:r>
          </a:p>
          <a:p>
            <a:r>
              <a:rPr lang="en-US" dirty="0" smtClean="0"/>
              <a:t>Search terms</a:t>
            </a:r>
            <a:endParaRPr lang="en-US" dirty="0"/>
          </a:p>
          <a:p>
            <a:pPr lvl="1"/>
            <a:r>
              <a:rPr lang="en-US" dirty="0" smtClean="0"/>
              <a:t>Match all words, match any </a:t>
            </a:r>
            <a:br>
              <a:rPr lang="en-US" dirty="0" smtClean="0"/>
            </a:br>
            <a:r>
              <a:rPr lang="en-US" dirty="0" smtClean="0"/>
              <a:t>words, match exact phrase</a:t>
            </a:r>
          </a:p>
          <a:p>
            <a:pPr lvl="1"/>
            <a:r>
              <a:rPr lang="en-US" dirty="0" smtClean="0"/>
              <a:t>Blank searches</a:t>
            </a:r>
          </a:p>
          <a:p>
            <a:r>
              <a:rPr lang="en-US" dirty="0" smtClean="0"/>
              <a:t>Narrowing fields</a:t>
            </a:r>
          </a:p>
          <a:p>
            <a:pPr lvl="1"/>
            <a:r>
              <a:rPr lang="en-US" dirty="0" smtClean="0"/>
              <a:t>“All” returns only CMFs addressing “all” types/severities</a:t>
            </a:r>
          </a:p>
          <a:p>
            <a:endParaRPr lang="en-US" dirty="0" smtClean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600200"/>
            <a:ext cx="2628900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482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Interpreting Search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displayed in the search results?</a:t>
            </a:r>
          </a:p>
          <a:p>
            <a:r>
              <a:rPr lang="en-US" dirty="0" smtClean="0"/>
              <a:t>Why do some CMFs look the same?</a:t>
            </a:r>
          </a:p>
          <a:p>
            <a:r>
              <a:rPr lang="en-US" dirty="0" smtClean="0"/>
              <a:t>From search results to CMF details</a:t>
            </a:r>
          </a:p>
          <a:p>
            <a:r>
              <a:rPr lang="en-US" dirty="0" smtClean="0"/>
              <a:t>Missing data – dependent on study author</a:t>
            </a:r>
          </a:p>
          <a:p>
            <a:r>
              <a:rPr lang="en-US" dirty="0" smtClean="0"/>
              <a:t>Excel output</a:t>
            </a:r>
          </a:p>
          <a:p>
            <a:r>
              <a:rPr lang="en-US" dirty="0" smtClean="0"/>
              <a:t>HSM indications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3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Search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Factors in choosing a CMF</a:t>
            </a:r>
          </a:p>
          <a:p>
            <a:pPr lvl="1"/>
            <a:r>
              <a:rPr lang="en-US" dirty="0" smtClean="0"/>
              <a:t>Crash type and severity</a:t>
            </a:r>
          </a:p>
          <a:p>
            <a:pPr lvl="1"/>
            <a:r>
              <a:rPr lang="en-US" dirty="0" smtClean="0"/>
              <a:t>Facility type</a:t>
            </a:r>
          </a:p>
          <a:p>
            <a:pPr lvl="1"/>
            <a:r>
              <a:rPr lang="en-US" dirty="0" smtClean="0"/>
              <a:t>Star rating</a:t>
            </a:r>
          </a:p>
          <a:p>
            <a:pPr lvl="1"/>
            <a:r>
              <a:rPr lang="en-US" dirty="0" smtClean="0"/>
              <a:t>Others: AADT range, state of origin, etc.</a:t>
            </a:r>
          </a:p>
          <a:p>
            <a:r>
              <a:rPr lang="en-US" dirty="0" smtClean="0"/>
              <a:t>APPLICABILITY is key</a:t>
            </a:r>
          </a:p>
          <a:p>
            <a:r>
              <a:rPr lang="en-US" dirty="0" smtClean="0"/>
              <a:t>Science of CMFs course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13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Guest Speaker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Shawn Troy, NCDOT Safety Evaluation 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36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Details on original study</a:t>
            </a:r>
          </a:p>
          <a:p>
            <a:r>
              <a:rPr lang="en-US" dirty="0" smtClean="0"/>
              <a:t>Shows all CMFs produced by the study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14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Demonstration Searches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Left turn lane installation</a:t>
            </a:r>
          </a:p>
          <a:p>
            <a:r>
              <a:rPr lang="en-US" dirty="0" smtClean="0"/>
              <a:t>HAWK signal</a:t>
            </a:r>
            <a:endParaRPr lang="en-US" dirty="0"/>
          </a:p>
          <a:p>
            <a:r>
              <a:rPr lang="en-US" dirty="0" smtClean="0"/>
              <a:t>J-turns</a:t>
            </a:r>
          </a:p>
          <a:p>
            <a:r>
              <a:rPr lang="en-US" dirty="0" smtClean="0"/>
              <a:t>Bicycle lanes and </a:t>
            </a:r>
            <a:r>
              <a:rPr lang="en-US" dirty="0" err="1" smtClean="0"/>
              <a:t>superelevation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8768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HAWK signal (pedestrian hybrid beacon)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http://safety.fhwa.dot.gov/ped_bike/legis_guide/rpts_cngs/pedrpt_0808/images/ch_3fig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677943"/>
            <a:ext cx="6172200" cy="3817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41760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J-turn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Diagram identifies potential J-turn conflicts on a divided two-lane highway: 12 conflicts occur at the main intersection (4 at points where turning traffic crosses oncoming traffic at 90 degrees); 8 conflicts occur in weaving areas, and 4 occur at the point of turning traffic making a U-turn. Ten conflicts occur at merge points, and 10 occur where traffic diverges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68" y="1524000"/>
            <a:ext cx="8430432" cy="2667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8267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sz="2800" dirty="0" smtClean="0"/>
              <a:t>Newsletter sign up</a:t>
            </a:r>
            <a:br>
              <a:rPr lang="en-US" sz="2800" dirty="0" smtClean="0"/>
            </a:br>
            <a:r>
              <a:rPr lang="en-US" sz="2000" dirty="0" smtClean="0">
                <a:hlinkClick r:id="rId3"/>
              </a:rPr>
              <a:t>http://www.cmfclearinghouse.org/newsletter_signup.cfm</a:t>
            </a:r>
            <a:endParaRPr lang="en-US" sz="2000" dirty="0" smtClean="0"/>
          </a:p>
          <a:p>
            <a:r>
              <a:rPr lang="en-US" sz="2800" dirty="0" smtClean="0"/>
              <a:t>User feedback is important</a:t>
            </a:r>
          </a:p>
          <a:p>
            <a:r>
              <a:rPr lang="en-US" sz="2800" dirty="0" smtClean="0"/>
              <a:t>NHI courses available</a:t>
            </a:r>
          </a:p>
          <a:p>
            <a:pPr lvl="1"/>
            <a:r>
              <a:rPr lang="en-US" sz="2400" dirty="0" smtClean="0"/>
              <a:t>Application of Crash Reduction Factors (course FHWA-NHI-380093)</a:t>
            </a:r>
          </a:p>
          <a:p>
            <a:pPr lvl="1"/>
            <a:r>
              <a:rPr lang="en-US" sz="2400" dirty="0" smtClean="0"/>
              <a:t>Science of Crash Reduction Factors </a:t>
            </a:r>
            <a:r>
              <a:rPr lang="en-US" sz="2400" dirty="0"/>
              <a:t>(course FHWA-NHI-380094</a:t>
            </a:r>
            <a:endParaRPr lang="en-US" sz="2400" dirty="0" smtClean="0"/>
          </a:p>
          <a:p>
            <a:r>
              <a:rPr lang="en-US" sz="2800" dirty="0" smtClean="0"/>
              <a:t>Email certification for continuing education credit</a:t>
            </a:r>
          </a:p>
          <a:p>
            <a:r>
              <a:rPr lang="en-US" sz="2800" dirty="0" smtClean="0"/>
              <a:t>Future webinars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9215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CMF Clearinghouse? </a:t>
            </a:r>
          </a:p>
          <a:p>
            <a:r>
              <a:rPr lang="en-US" dirty="0"/>
              <a:t>What is the purpose of the Clearinghouse?</a:t>
            </a:r>
          </a:p>
          <a:p>
            <a:pPr lvl="1"/>
            <a:r>
              <a:rPr lang="en-US" dirty="0"/>
              <a:t>Provide CMFs to users</a:t>
            </a:r>
          </a:p>
          <a:p>
            <a:pPr lvl="1"/>
            <a:r>
              <a:rPr lang="en-US" dirty="0"/>
              <a:t>Provide information and education on how to use CMFs</a:t>
            </a:r>
          </a:p>
          <a:p>
            <a:pPr lvl="1"/>
            <a:r>
              <a:rPr lang="en-US" dirty="0"/>
              <a:t>Link to other CMF resources</a:t>
            </a:r>
          </a:p>
          <a:p>
            <a:r>
              <a:rPr lang="en-US" dirty="0"/>
              <a:t>Why are we here</a:t>
            </a:r>
            <a:r>
              <a:rPr lang="en-US" dirty="0" smtClean="0"/>
              <a:t>?</a:t>
            </a:r>
          </a:p>
          <a:p>
            <a:r>
              <a:rPr lang="en-US" dirty="0" smtClean="0"/>
              <a:t>Housekeeping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1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Questions?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sz="4400" u="sng" dirty="0" smtClean="0">
                <a:solidFill>
                  <a:schemeClr val="accent6"/>
                </a:solidFill>
              </a:rPr>
              <a:t>www.CMFClearinghouse.org</a:t>
            </a:r>
            <a:r>
              <a:rPr lang="en-US" sz="4400" dirty="0" smtClean="0">
                <a:solidFill>
                  <a:schemeClr val="accent6"/>
                </a:solidFill>
              </a:rPr>
              <a:t> </a:t>
            </a:r>
          </a:p>
          <a:p>
            <a:pPr algn="ctr" eaLnBrk="1" hangingPunct="1">
              <a:buFontTx/>
              <a:buNone/>
              <a:defRPr/>
            </a:pPr>
            <a:endParaRPr lang="en-US" dirty="0" smtClean="0"/>
          </a:p>
          <a:p>
            <a:pPr algn="ctr" eaLnBrk="1" hangingPunct="1">
              <a:buFontTx/>
              <a:buNone/>
              <a:defRPr/>
            </a:pPr>
            <a:r>
              <a:rPr lang="en-US" dirty="0" smtClean="0"/>
              <a:t>Karen Scurry, P.E. </a:t>
            </a:r>
          </a:p>
          <a:p>
            <a:pPr algn="ctr" eaLnBrk="1" hangingPunct="1">
              <a:buFontTx/>
              <a:buNone/>
              <a:defRPr/>
            </a:pPr>
            <a:r>
              <a:rPr lang="en-US" dirty="0" smtClean="0"/>
              <a:t>FHWA Office of Safety Programs</a:t>
            </a:r>
          </a:p>
          <a:p>
            <a:pPr algn="ctr" eaLnBrk="1" hangingPunct="1">
              <a:buFontTx/>
              <a:buNone/>
              <a:defRPr/>
            </a:pPr>
            <a:r>
              <a:rPr lang="en-US" dirty="0" smtClean="0"/>
              <a:t>609-637-4207</a:t>
            </a:r>
          </a:p>
          <a:p>
            <a:pPr algn="ctr" eaLnBrk="1" hangingPunct="1">
              <a:buFontTx/>
              <a:buNone/>
              <a:defRPr/>
            </a:pPr>
            <a:r>
              <a:rPr lang="en-US" dirty="0" smtClean="0">
                <a:hlinkClick r:id="rId3"/>
              </a:rPr>
              <a:t>karen.scurry@dot.gov</a:t>
            </a:r>
            <a:r>
              <a:rPr lang="en-US" dirty="0" smtClean="0"/>
              <a:t> </a:t>
            </a:r>
          </a:p>
          <a:p>
            <a:pPr algn="ctr" eaLnBrk="1" hangingPunct="1">
              <a:buFontTx/>
              <a:buNone/>
              <a:defRPr/>
            </a:pPr>
            <a:endParaRPr lang="en-US" dirty="0" smtClean="0"/>
          </a:p>
          <a:p>
            <a:pPr algn="ctr" eaLnBrk="1" hangingPunct="1">
              <a:buFontTx/>
              <a:buNone/>
              <a:defRPr/>
            </a:pPr>
            <a:endParaRPr lang="en-US" dirty="0" smtClean="0"/>
          </a:p>
          <a:p>
            <a:pPr algn="ctr"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9251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What is a CMF?</a:t>
            </a:r>
          </a:p>
          <a:p>
            <a:r>
              <a:rPr lang="en-US" dirty="0" smtClean="0"/>
              <a:t>Where does the information come from?</a:t>
            </a:r>
          </a:p>
          <a:p>
            <a:r>
              <a:rPr lang="en-US" dirty="0" smtClean="0"/>
              <a:t>Searching on the CMF Clearinghouse</a:t>
            </a:r>
          </a:p>
          <a:p>
            <a:r>
              <a:rPr lang="en-US" dirty="0" smtClean="0"/>
              <a:t>Interpreting search results</a:t>
            </a:r>
          </a:p>
          <a:p>
            <a:r>
              <a:rPr lang="en-US" dirty="0" smtClean="0"/>
              <a:t>Using search results</a:t>
            </a:r>
          </a:p>
          <a:p>
            <a:r>
              <a:rPr lang="en-US" i="1" dirty="0" smtClean="0"/>
              <a:t>North Carolina example</a:t>
            </a:r>
          </a:p>
          <a:p>
            <a:r>
              <a:rPr lang="en-US" dirty="0" smtClean="0"/>
              <a:t>Study details</a:t>
            </a:r>
          </a:p>
          <a:p>
            <a:r>
              <a:rPr lang="en-US" dirty="0" smtClean="0"/>
              <a:t>Demonstrations</a:t>
            </a:r>
          </a:p>
          <a:p>
            <a:pPr lvl="1"/>
            <a:r>
              <a:rPr lang="en-US" dirty="0" smtClean="0"/>
              <a:t>Searches</a:t>
            </a:r>
          </a:p>
          <a:p>
            <a:pPr lvl="1"/>
            <a:r>
              <a:rPr lang="en-US" dirty="0" smtClean="0"/>
              <a:t>User </a:t>
            </a:r>
            <a:r>
              <a:rPr lang="en-US" dirty="0" smtClean="0"/>
              <a:t>questions/scenarios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412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458200" cy="1143000"/>
          </a:xfrm>
        </p:spPr>
        <p:txBody>
          <a:bodyPr/>
          <a:lstStyle/>
          <a:p>
            <a:pPr eaLnBrk="1" hangingPunct="1"/>
            <a:r>
              <a:rPr lang="en-US" smtClean="0"/>
              <a:t>What is a Crash </a:t>
            </a:r>
            <a:br>
              <a:rPr lang="en-US" smtClean="0"/>
            </a:br>
            <a:r>
              <a:rPr lang="en-US" smtClean="0"/>
              <a:t>Modification Factor?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8077200" cy="4419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A CMF is a multiplicative factor </a:t>
            </a:r>
          </a:p>
          <a:p>
            <a:pPr lvl="1" eaLnBrk="1" hangingPunct="1">
              <a:defRPr/>
            </a:pPr>
            <a:r>
              <a:rPr lang="en-US" dirty="0" smtClean="0"/>
              <a:t>Indicates the proportion of crashes that would be expected after implementing a countermeasure.</a:t>
            </a:r>
          </a:p>
          <a:p>
            <a:pPr lvl="1" algn="ctr" eaLnBrk="1" hangingPunct="1">
              <a:buFont typeface="Zapf Dingbats" charset="2"/>
              <a:buNone/>
              <a:defRPr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Example: CMF = 0.8 </a:t>
            </a:r>
          </a:p>
          <a:p>
            <a:pPr eaLnBrk="1" hangingPunct="1">
              <a:defRPr/>
            </a:pPr>
            <a:r>
              <a:rPr lang="en-US" sz="3600" dirty="0" smtClean="0"/>
              <a:t>CRF vs. CMF</a:t>
            </a:r>
          </a:p>
          <a:p>
            <a:pPr lvl="1" eaLnBrk="1" hangingPunct="1">
              <a:defRPr/>
            </a:pPr>
            <a:r>
              <a:rPr lang="en-US" dirty="0" smtClean="0"/>
              <a:t>Crash reduction factor (20%) </a:t>
            </a:r>
          </a:p>
          <a:p>
            <a:pPr lvl="1" eaLnBrk="1" hangingPunct="1">
              <a:defRPr/>
            </a:pPr>
            <a:r>
              <a:rPr lang="en-US" dirty="0" smtClean="0"/>
              <a:t>Crash modification factor (0.8)</a:t>
            </a:r>
            <a:endParaRPr lang="en-US" dirty="0"/>
          </a:p>
          <a:p>
            <a:pPr lvl="1" algn="ctr" eaLnBrk="1" hangingPunct="1">
              <a:buFont typeface="Zapf Dingbats" charset="2"/>
              <a:buNone/>
              <a:defRPr/>
            </a:pPr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83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the purpose of a CMF?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229600" cy="4800600"/>
          </a:xfrm>
        </p:spPr>
        <p:txBody>
          <a:bodyPr/>
          <a:lstStyle/>
          <a:p>
            <a:pPr eaLnBrk="1" hangingPunct="1"/>
            <a:r>
              <a:rPr lang="en-US" sz="3000" smtClean="0"/>
              <a:t>The purpose of a CMF is to estimate the number of crashes expected after implementing a countermeasure.</a:t>
            </a:r>
          </a:p>
          <a:p>
            <a:pPr lvl="1" eaLnBrk="1" hangingPunct="1"/>
            <a:r>
              <a:rPr lang="en-US" sz="2200" smtClean="0"/>
              <a:t>Capture the greatest gain with limited funds. </a:t>
            </a:r>
          </a:p>
          <a:p>
            <a:pPr lvl="2" eaLnBrk="1" hangingPunct="1"/>
            <a:r>
              <a:rPr lang="en-US" sz="2200" smtClean="0"/>
              <a:t>Identify most cost-effective strategy.</a:t>
            </a:r>
          </a:p>
          <a:p>
            <a:pPr lvl="2" eaLnBrk="1" hangingPunct="1"/>
            <a:r>
              <a:rPr lang="en-US" sz="2200" smtClean="0"/>
              <a:t>Identify most cost-effective locations.</a:t>
            </a:r>
          </a:p>
          <a:p>
            <a:pPr lvl="1" eaLnBrk="1" hangingPunct="1"/>
            <a:r>
              <a:rPr lang="en-US" sz="2200" smtClean="0"/>
              <a:t>Compare safety consequences among various alternatives.</a:t>
            </a:r>
          </a:p>
          <a:p>
            <a:pPr lvl="1" eaLnBrk="1" hangingPunct="1"/>
            <a:r>
              <a:rPr lang="en-US" sz="2200" smtClean="0"/>
              <a:t>Compare results of new analyses with existing CMFs to check reasonableness.</a:t>
            </a:r>
          </a:p>
          <a:p>
            <a:pPr lvl="1" eaLnBrk="1" hangingPunct="1"/>
            <a:r>
              <a:rPr lang="en-US" sz="2200" smtClean="0"/>
              <a:t>Check validity of assumptions in cost-benefit analyses.</a:t>
            </a:r>
          </a:p>
        </p:txBody>
      </p:sp>
    </p:spTree>
    <p:extLst>
      <p:ext uri="{BB962C8B-B14F-4D97-AF65-F5344CB8AC3E}">
        <p14:creationId xmlns:p14="http://schemas.microsoft.com/office/powerpoint/2010/main" val="346254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Clearinghouse contains CMFs from studies that are:</a:t>
            </a:r>
          </a:p>
          <a:p>
            <a:pPr lvl="1"/>
            <a:r>
              <a:rPr lang="en-US" dirty="0" smtClean="0"/>
              <a:t>Crash based</a:t>
            </a:r>
          </a:p>
          <a:p>
            <a:pPr lvl="1"/>
            <a:r>
              <a:rPr lang="en-US" dirty="0" smtClean="0"/>
              <a:t>Focused on infrastructure characteristics or modifications (i.e., engineering)</a:t>
            </a:r>
          </a:p>
          <a:p>
            <a:pPr lvl="1"/>
            <a:r>
              <a:rPr lang="en-US" dirty="0" smtClean="0"/>
              <a:t>Focused on producing a CMF</a:t>
            </a:r>
          </a:p>
          <a:p>
            <a:pPr lvl="1"/>
            <a:r>
              <a:rPr lang="en-US" dirty="0" smtClean="0"/>
              <a:t>Explicitly reporting a CMF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63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Original Sources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3340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Highway Safety Manual Knowledge Document </a:t>
            </a:r>
            <a:br>
              <a:rPr lang="en-US" dirty="0" smtClean="0"/>
            </a:br>
            <a:r>
              <a:rPr lang="en-US" dirty="0" smtClean="0"/>
              <a:t>(1</a:t>
            </a:r>
            <a:r>
              <a:rPr lang="en-US" baseline="30000" dirty="0" smtClean="0"/>
              <a:t>st</a:t>
            </a:r>
            <a:r>
              <a:rPr lang="en-US" dirty="0" smtClean="0"/>
              <a:t> edition)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FHWA Desktop Reference Guide for Crash Reduction Factors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5700" y="3962400"/>
            <a:ext cx="2128838" cy="164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9638" y="1752600"/>
            <a:ext cx="26209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993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Regularly Reviewed Sources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Transportation Research Board papers</a:t>
            </a:r>
          </a:p>
          <a:p>
            <a:pPr eaLnBrk="1" hangingPunct="1"/>
            <a:r>
              <a:rPr lang="en-US" dirty="0" smtClean="0"/>
              <a:t>Journal articles (ASCE, ITE, etc.)</a:t>
            </a:r>
          </a:p>
          <a:p>
            <a:pPr eaLnBrk="1" hangingPunct="1"/>
            <a:r>
              <a:rPr lang="en-US" dirty="0" smtClean="0"/>
              <a:t>Other research reports (open TRID search)</a:t>
            </a:r>
          </a:p>
          <a:p>
            <a:pPr eaLnBrk="1" hangingPunct="1"/>
            <a:r>
              <a:rPr lang="en-US" dirty="0" smtClean="0"/>
              <a:t>State research reports</a:t>
            </a:r>
          </a:p>
          <a:p>
            <a:pPr eaLnBrk="1" hangingPunct="1"/>
            <a:r>
              <a:rPr lang="en-US" dirty="0" smtClean="0"/>
              <a:t>User submitted studies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4884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Critical Review Process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Purpose</a:t>
            </a:r>
          </a:p>
          <a:p>
            <a:pPr marL="669925" lvl="1" indent="-325438" eaLnBrk="1" hangingPunct="1">
              <a:lnSpc>
                <a:spcPct val="80000"/>
              </a:lnSpc>
            </a:pPr>
            <a:r>
              <a:rPr lang="en-US" dirty="0" smtClean="0"/>
              <a:t>Gather details about studies and CMFs</a:t>
            </a:r>
          </a:p>
          <a:p>
            <a:pPr marL="669925" lvl="1" indent="-325438" eaLnBrk="1" hangingPunct="1">
              <a:lnSpc>
                <a:spcPct val="80000"/>
              </a:lnSpc>
            </a:pPr>
            <a:r>
              <a:rPr lang="en-US" dirty="0" smtClean="0"/>
              <a:t>Evaluate quality and determine if included in Clearinghouse 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Preliminary review</a:t>
            </a:r>
          </a:p>
          <a:p>
            <a:pPr marL="669925" lvl="1" indent="-325438" eaLnBrk="1" hangingPunct="1">
              <a:lnSpc>
                <a:spcPct val="80000"/>
              </a:lnSpc>
            </a:pPr>
            <a:r>
              <a:rPr lang="en-US" dirty="0" smtClean="0"/>
              <a:t>Determine if study is eligible for Clearinghouse</a:t>
            </a:r>
          </a:p>
          <a:p>
            <a:pPr marL="669925" lvl="1" indent="-325438" eaLnBrk="1" hangingPunct="1">
              <a:lnSpc>
                <a:spcPct val="80000"/>
              </a:lnSpc>
            </a:pPr>
            <a:r>
              <a:rPr lang="en-US" dirty="0" smtClean="0"/>
              <a:t>Gather all applicable data on the study and CMFs</a:t>
            </a:r>
          </a:p>
          <a:p>
            <a:pPr marL="269875" indent="-325438" eaLnBrk="1" hangingPunct="1">
              <a:lnSpc>
                <a:spcPct val="80000"/>
              </a:lnSpc>
            </a:pPr>
            <a:r>
              <a:rPr lang="en-US" dirty="0" smtClean="0"/>
              <a:t>Critical review</a:t>
            </a:r>
          </a:p>
          <a:p>
            <a:pPr marL="669925" lvl="1" indent="-325438" eaLnBrk="1" hangingPunct="1">
              <a:lnSpc>
                <a:spcPct val="80000"/>
              </a:lnSpc>
            </a:pPr>
            <a:r>
              <a:rPr lang="en-US" dirty="0" smtClean="0"/>
              <a:t>Examine data and establish star quality rating</a:t>
            </a:r>
          </a:p>
          <a:p>
            <a:pPr marL="669925" lvl="1" indent="-325438" eaLnBrk="1" hangingPunct="1">
              <a:lnSpc>
                <a:spcPct val="80000"/>
              </a:lnSpc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3911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</TotalTime>
  <Words>559</Words>
  <Application>Microsoft Office PowerPoint</Application>
  <PresentationFormat>On-screen Show (4:3)</PresentationFormat>
  <Paragraphs>144</Paragraphs>
  <Slides>20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Default Design</vt:lpstr>
      <vt:lpstr>FHWA Crash Modification  Factors Clearinghouse</vt:lpstr>
      <vt:lpstr>Introduction</vt:lpstr>
      <vt:lpstr>Agenda</vt:lpstr>
      <vt:lpstr>What is a Crash  Modification Factor?</vt:lpstr>
      <vt:lpstr>What is the purpose of a CMF?</vt:lpstr>
      <vt:lpstr>Scope</vt:lpstr>
      <vt:lpstr>Original Sources</vt:lpstr>
      <vt:lpstr>Regularly Reviewed Sources</vt:lpstr>
      <vt:lpstr>Critical Review Process</vt:lpstr>
      <vt:lpstr>Clearinghouse Review Process</vt:lpstr>
      <vt:lpstr>Searching on the Clearinghouse</vt:lpstr>
      <vt:lpstr>Interpreting Search Results</vt:lpstr>
      <vt:lpstr>Using Search Results</vt:lpstr>
      <vt:lpstr>Guest Speaker</vt:lpstr>
      <vt:lpstr>Study Details</vt:lpstr>
      <vt:lpstr>Demonstration Searches</vt:lpstr>
      <vt:lpstr>HAWK signal (pedestrian hybrid beacon)</vt:lpstr>
      <vt:lpstr>J-turn</vt:lpstr>
      <vt:lpstr>Wrap up</vt:lpstr>
      <vt:lpstr>Questions?</vt:lpstr>
    </vt:vector>
  </TitlesOfParts>
  <Company>UNC HSRC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Daul</dc:creator>
  <cp:lastModifiedBy>Patty Harrison</cp:lastModifiedBy>
  <cp:revision>140</cp:revision>
  <cp:lastPrinted>2012-12-13T17:02:19Z</cp:lastPrinted>
  <dcterms:created xsi:type="dcterms:W3CDTF">2009-11-10T22:43:56Z</dcterms:created>
  <dcterms:modified xsi:type="dcterms:W3CDTF">2012-12-13T19:00:19Z</dcterms:modified>
</cp:coreProperties>
</file>