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302" r:id="rId3"/>
    <p:sldId id="324" r:id="rId4"/>
    <p:sldId id="319" r:id="rId5"/>
    <p:sldId id="320" r:id="rId6"/>
    <p:sldId id="315" r:id="rId7"/>
    <p:sldId id="311" r:id="rId8"/>
    <p:sldId id="312" r:id="rId9"/>
    <p:sldId id="313" r:id="rId10"/>
    <p:sldId id="314" r:id="rId11"/>
    <p:sldId id="303" r:id="rId12"/>
    <p:sldId id="304" r:id="rId13"/>
    <p:sldId id="305" r:id="rId14"/>
    <p:sldId id="306" r:id="rId15"/>
    <p:sldId id="307" r:id="rId16"/>
    <p:sldId id="317" r:id="rId17"/>
    <p:sldId id="326" r:id="rId18"/>
    <p:sldId id="325" r:id="rId19"/>
    <p:sldId id="308" r:id="rId20"/>
    <p:sldId id="316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93" autoAdjust="0"/>
    <p:restoredTop sz="84140" autoAdjust="0"/>
  </p:normalViewPr>
  <p:slideViewPr>
    <p:cSldViewPr>
      <p:cViewPr>
        <p:scale>
          <a:sx n="75" d="100"/>
          <a:sy n="75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68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06" cy="4654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272" y="0"/>
            <a:ext cx="2972206" cy="4654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FC7B87-0BA5-45CB-B252-83A74D565B3D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91" y="4415478"/>
            <a:ext cx="5487618" cy="4184317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94"/>
            <a:ext cx="2972206" cy="4654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272" y="8829394"/>
            <a:ext cx="2972206" cy="4654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F06D2A-F673-4DC8-9D37-E8CA78E3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20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3039" indent="-2780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2368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57315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2262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47209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92156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37103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82050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C917B09-D786-4673-8192-FD0782990D18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3039" indent="-2780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2368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57315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2262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47209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92156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37103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82050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4CF137-8759-42D4-B238-837942843B2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92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08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81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0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33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45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9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3039" indent="-2780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2368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57315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2262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47209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92156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37103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82050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8CEF727-66AF-47DC-96C6-719FD3111083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Brochure available for download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Webinar recording available on Clearinghouse website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KYS to go over housekeeping items</a:t>
            </a:r>
            <a:r>
              <a:rPr lang="en-US" baseline="0" dirty="0" smtClean="0"/>
              <a:t> after agenda walk-thru before handing it over to Daniel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4B95-141F-41DF-81B5-734F8DCB2D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88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65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When the Clearinghouse was first built, it was populated mainly with CMFs from these two sources. Later, it began to be updated with CMFs from other sources.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3039" indent="-2780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2368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57315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2262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47209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92156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37103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82050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9ED5CF-B85F-4E64-B25B-212F19A0F152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3039" indent="-2780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2368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57315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2262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47209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92156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37103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82050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46929B6-C87D-463A-9B90-2AEA37A00BE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3039" indent="-2780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2368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57315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2262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47209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92156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37103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82050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A6681E-B2AE-4947-B36B-977C3EB87ADE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9175"/>
            <a:ext cx="6400800" cy="12160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DF10-0A02-48F5-8758-6AEDAFE6D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9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AE773-59CE-49AB-A917-4AEFE835C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3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58459-B14F-4514-B4B8-7EC1F9CD9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9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CF166-1B79-4625-8B36-6B0AFCCA2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8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20D4B-900B-4BAE-9AD0-9B5FC1E0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5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53F7C-E91F-4094-8288-F3CE66645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830D5-AEC0-4348-A2FB-FEF323BA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7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C0A6-B73B-4871-836B-BDE02CF20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0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2D5C1-F35B-438A-B0B4-704CABC5A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D642-4E2D-414A-B7BC-8D9BE30B5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9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F9433-5FF0-49D9-A9FE-65FE75CC3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9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62F0EAE-8ED3-454F-A1AB-15236E3D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fclearinghouse.org/newsletter_signup.cf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yunk@dot.go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623175" cy="1752600"/>
          </a:xfrm>
        </p:spPr>
        <p:txBody>
          <a:bodyPr/>
          <a:lstStyle/>
          <a:p>
            <a:pPr eaLnBrk="1" hangingPunct="1"/>
            <a:r>
              <a:rPr lang="en-US" smtClean="0"/>
              <a:t>FHWA Crash Modification </a:t>
            </a:r>
            <a:br>
              <a:rPr lang="en-US" smtClean="0"/>
            </a:br>
            <a:r>
              <a:rPr lang="en-US" smtClean="0"/>
              <a:t>Factors Clearinghouse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962400"/>
            <a:ext cx="5486400" cy="2514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400" b="1" dirty="0"/>
              <a:t>Karen Scurry </a:t>
            </a:r>
            <a:r>
              <a:rPr lang="en-US" sz="2400" dirty="0"/>
              <a:t>– FHWA Office of Safety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b="1" dirty="0" smtClean="0"/>
              <a:t>Daniel Carter </a:t>
            </a:r>
            <a:r>
              <a:rPr lang="en-US" sz="2400" dirty="0" smtClean="0"/>
              <a:t>– UNC HSRC</a:t>
            </a:r>
            <a:endParaRPr lang="en-US" sz="20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400" b="1" dirty="0" smtClean="0"/>
              <a:t>Shawn Troy </a:t>
            </a:r>
            <a:r>
              <a:rPr lang="en-US" sz="2400" dirty="0" smtClean="0"/>
              <a:t>– NCDOT</a:t>
            </a:r>
          </a:p>
          <a:p>
            <a:pPr algn="l" eaLnBrk="1" hangingPunct="1">
              <a:lnSpc>
                <a:spcPct val="80000"/>
              </a:lnSpc>
            </a:pPr>
            <a:endParaRPr lang="en-US" sz="24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/>
              <a:t>CMF Clearinghouse Webinar, 12/13/12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Clearinghouse Review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609600" indent="-609600" eaLnBrk="1" hangingPunct="1"/>
            <a:r>
              <a:rPr lang="en-US" u="sng" dirty="0" smtClean="0"/>
              <a:t>Structured</a:t>
            </a:r>
            <a:r>
              <a:rPr lang="en-US" dirty="0" smtClean="0"/>
              <a:t> but </a:t>
            </a:r>
            <a:r>
              <a:rPr lang="en-US" u="sng" dirty="0" smtClean="0"/>
              <a:t>subjective</a:t>
            </a:r>
            <a:r>
              <a:rPr lang="en-US" dirty="0" smtClean="0"/>
              <a:t> process</a:t>
            </a:r>
          </a:p>
          <a:p>
            <a:pPr marL="609600" indent="-609600" eaLnBrk="1" hangingPunct="1"/>
            <a:r>
              <a:rPr lang="en-US" dirty="0" smtClean="0"/>
              <a:t>Star rating – what it is, what it isn’t</a:t>
            </a:r>
          </a:p>
          <a:p>
            <a:pPr marL="609600" indent="-609600" eaLnBrk="1" hangingPunct="1"/>
            <a:r>
              <a:rPr lang="en-US" dirty="0" smtClean="0"/>
              <a:t>Star quality rating criteria </a:t>
            </a:r>
            <a:br>
              <a:rPr lang="en-US" dirty="0" smtClean="0"/>
            </a:br>
            <a:r>
              <a:rPr lang="en-US" dirty="0" smtClean="0"/>
              <a:t>(Excellent, Fair, Poor)</a:t>
            </a:r>
          </a:p>
          <a:p>
            <a:pPr marL="990600" lvl="1" indent="-646113" eaLnBrk="1" hangingPunct="1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Study design</a:t>
            </a:r>
          </a:p>
          <a:p>
            <a:pPr marL="990600" lvl="1" indent="-646113" eaLnBrk="1" hangingPunct="1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Sample size</a:t>
            </a:r>
          </a:p>
          <a:p>
            <a:pPr marL="990600" lvl="1" indent="-646113" eaLnBrk="1" hangingPunct="1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Standard error</a:t>
            </a:r>
          </a:p>
          <a:p>
            <a:pPr marL="990600" lvl="1" indent="-646113" eaLnBrk="1" hangingPunct="1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Potential bias</a:t>
            </a:r>
          </a:p>
          <a:p>
            <a:pPr marL="990600" lvl="1" indent="-646113" eaLnBrk="1" hangingPunct="1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Data source</a:t>
            </a:r>
          </a:p>
          <a:p>
            <a:pPr marL="990600" lvl="1" indent="-646113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39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on the Clearinghouse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382000" cy="4525963"/>
          </a:xfrm>
        </p:spPr>
        <p:txBody>
          <a:bodyPr/>
          <a:lstStyle/>
          <a:p>
            <a:r>
              <a:rPr lang="en-US" dirty="0" smtClean="0"/>
              <a:t>Quick search and advanced </a:t>
            </a:r>
            <a:br>
              <a:rPr lang="en-US" dirty="0" smtClean="0"/>
            </a:br>
            <a:r>
              <a:rPr lang="en-US" dirty="0" smtClean="0"/>
              <a:t>search</a:t>
            </a:r>
          </a:p>
          <a:p>
            <a:r>
              <a:rPr lang="en-US" dirty="0" smtClean="0"/>
              <a:t>Search terms</a:t>
            </a:r>
            <a:endParaRPr lang="en-US" dirty="0"/>
          </a:p>
          <a:p>
            <a:pPr lvl="1"/>
            <a:r>
              <a:rPr lang="en-US" dirty="0" smtClean="0"/>
              <a:t>Match all words, match any </a:t>
            </a:r>
            <a:br>
              <a:rPr lang="en-US" dirty="0" smtClean="0"/>
            </a:br>
            <a:r>
              <a:rPr lang="en-US" dirty="0" smtClean="0"/>
              <a:t>words, match exact phrase</a:t>
            </a:r>
          </a:p>
          <a:p>
            <a:pPr lvl="1"/>
            <a:r>
              <a:rPr lang="en-US" dirty="0" smtClean="0"/>
              <a:t>Blank searches</a:t>
            </a:r>
          </a:p>
          <a:p>
            <a:r>
              <a:rPr lang="en-US" dirty="0" smtClean="0"/>
              <a:t>Narrowing fields</a:t>
            </a:r>
          </a:p>
          <a:p>
            <a:pPr lvl="1"/>
            <a:r>
              <a:rPr lang="en-US" dirty="0" smtClean="0"/>
              <a:t>“All” returns only CMFs addressing “all” types/severities</a:t>
            </a:r>
          </a:p>
          <a:p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26289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8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Search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displayed in the search results?</a:t>
            </a:r>
          </a:p>
          <a:p>
            <a:r>
              <a:rPr lang="en-US" dirty="0" smtClean="0"/>
              <a:t>Why do some CMFs look the same?</a:t>
            </a:r>
          </a:p>
          <a:p>
            <a:r>
              <a:rPr lang="en-US" dirty="0" smtClean="0"/>
              <a:t>From search results to CMF details</a:t>
            </a:r>
          </a:p>
          <a:p>
            <a:r>
              <a:rPr lang="en-US" dirty="0" smtClean="0"/>
              <a:t>Missing data – dependent on study author</a:t>
            </a:r>
          </a:p>
          <a:p>
            <a:r>
              <a:rPr lang="en-US" dirty="0" smtClean="0"/>
              <a:t>Excel output</a:t>
            </a:r>
          </a:p>
          <a:p>
            <a:r>
              <a:rPr lang="en-US" dirty="0" smtClean="0"/>
              <a:t>HSM indications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Search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in choosing a CMF</a:t>
            </a:r>
          </a:p>
          <a:p>
            <a:pPr lvl="1"/>
            <a:r>
              <a:rPr lang="en-US" dirty="0" smtClean="0"/>
              <a:t>Crash type and severity</a:t>
            </a:r>
          </a:p>
          <a:p>
            <a:pPr lvl="1"/>
            <a:r>
              <a:rPr lang="en-US" dirty="0" smtClean="0"/>
              <a:t>Facility type</a:t>
            </a:r>
          </a:p>
          <a:p>
            <a:pPr lvl="1"/>
            <a:r>
              <a:rPr lang="en-US" dirty="0" smtClean="0"/>
              <a:t>Star rating</a:t>
            </a:r>
          </a:p>
          <a:p>
            <a:pPr lvl="1"/>
            <a:r>
              <a:rPr lang="en-US" dirty="0" smtClean="0"/>
              <a:t>Others: AADT range, state of origin, etc.</a:t>
            </a:r>
          </a:p>
          <a:p>
            <a:r>
              <a:rPr lang="en-US" dirty="0" smtClean="0"/>
              <a:t>APPLICABILITY is key</a:t>
            </a:r>
          </a:p>
          <a:p>
            <a:r>
              <a:rPr lang="en-US" dirty="0" smtClean="0"/>
              <a:t>Science of CMFs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Shawn Troy, NCDOT Safety Evaluation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on original study</a:t>
            </a:r>
          </a:p>
          <a:p>
            <a:r>
              <a:rPr lang="en-US" dirty="0" smtClean="0"/>
              <a:t>Shows all CMFs produced by the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turn lane installation</a:t>
            </a:r>
          </a:p>
          <a:p>
            <a:r>
              <a:rPr lang="en-US" dirty="0" smtClean="0"/>
              <a:t>HAWK signal</a:t>
            </a:r>
            <a:endParaRPr lang="en-US" dirty="0"/>
          </a:p>
          <a:p>
            <a:r>
              <a:rPr lang="en-US" dirty="0" smtClean="0"/>
              <a:t>J-turns</a:t>
            </a:r>
          </a:p>
          <a:p>
            <a:r>
              <a:rPr lang="en-US" dirty="0" smtClean="0"/>
              <a:t>Bicycle lanes and </a:t>
            </a:r>
            <a:r>
              <a:rPr lang="en-US" dirty="0" err="1" smtClean="0"/>
              <a:t>superelevation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76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HAWK signal (pedestrian hybrid beacon)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safety.fhwa.dot.gov/ped_bike/legis_guide/rpts_cngs/pedrpt_0808/images/ch_3fi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7943"/>
            <a:ext cx="6172200" cy="381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17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iagram identifies potential J-turn conflicts on a divided two-lane highway: 12 conflicts occur at the main intersection (4 at points where turning traffic crosses oncoming traffic at 90 degrees); 8 conflicts occur in weaving areas, and 4 occur at the point of turning traffic making a U-turn. Ten conflicts occur at merge points, and 10 occur where traffic diverg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68" y="1524000"/>
            <a:ext cx="8430432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26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 smtClean="0"/>
              <a:t>Newsletter sign up</a:t>
            </a:r>
            <a:br>
              <a:rPr lang="en-US" sz="2800" dirty="0" smtClean="0"/>
            </a:br>
            <a:r>
              <a:rPr lang="en-US" sz="2000" dirty="0" smtClean="0">
                <a:hlinkClick r:id="rId3"/>
              </a:rPr>
              <a:t>http://www.cmfclearinghouse.org/newsletter_signup.cfm</a:t>
            </a:r>
            <a:endParaRPr lang="en-US" sz="2000" dirty="0" smtClean="0"/>
          </a:p>
          <a:p>
            <a:r>
              <a:rPr lang="en-US" sz="2800" dirty="0" smtClean="0"/>
              <a:t>User feedback is important</a:t>
            </a:r>
          </a:p>
          <a:p>
            <a:r>
              <a:rPr lang="en-US" sz="2800" dirty="0" smtClean="0"/>
              <a:t>NHI courses available</a:t>
            </a:r>
          </a:p>
          <a:p>
            <a:pPr lvl="1"/>
            <a:r>
              <a:rPr lang="en-US" sz="2400" dirty="0" smtClean="0"/>
              <a:t>Application of Crash Reduction Factors (course FHWA-NHI-380093)</a:t>
            </a:r>
          </a:p>
          <a:p>
            <a:pPr lvl="1"/>
            <a:r>
              <a:rPr lang="en-US" sz="2400" dirty="0" smtClean="0"/>
              <a:t>Science of Crash Reduction Factors </a:t>
            </a:r>
            <a:r>
              <a:rPr lang="en-US" sz="2400" dirty="0"/>
              <a:t>(course FHWA-NHI-380094</a:t>
            </a:r>
            <a:endParaRPr lang="en-US" sz="2400" dirty="0" smtClean="0"/>
          </a:p>
          <a:p>
            <a:r>
              <a:rPr lang="en-US" sz="2800" dirty="0" smtClean="0"/>
              <a:t>Email certification for continuing education credit</a:t>
            </a:r>
          </a:p>
          <a:p>
            <a:r>
              <a:rPr lang="en-US" sz="2800" dirty="0" smtClean="0"/>
              <a:t>Future webinars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21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CMF Clearinghouse? </a:t>
            </a:r>
          </a:p>
          <a:p>
            <a:r>
              <a:rPr lang="en-US" dirty="0"/>
              <a:t>What is the purpose of the Clearinghouse?</a:t>
            </a:r>
          </a:p>
          <a:p>
            <a:pPr lvl="1"/>
            <a:r>
              <a:rPr lang="en-US" dirty="0"/>
              <a:t>Provide CMFs to users</a:t>
            </a:r>
          </a:p>
          <a:p>
            <a:pPr lvl="1"/>
            <a:r>
              <a:rPr lang="en-US" dirty="0"/>
              <a:t>Provide information and education on how to use CMFs</a:t>
            </a:r>
          </a:p>
          <a:p>
            <a:pPr lvl="1"/>
            <a:r>
              <a:rPr lang="en-US" dirty="0"/>
              <a:t>Link to other CMF resources</a:t>
            </a:r>
          </a:p>
          <a:p>
            <a:r>
              <a:rPr lang="en-US" dirty="0"/>
              <a:t>Why are we here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Housekeeping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u="sng" dirty="0" smtClean="0">
                <a:solidFill>
                  <a:schemeClr val="accent6"/>
                </a:solidFill>
              </a:rPr>
              <a:t>www.CMFClearinghouse.org</a:t>
            </a:r>
            <a:r>
              <a:rPr lang="en-US" sz="4400" dirty="0" smtClean="0">
                <a:solidFill>
                  <a:schemeClr val="accent6"/>
                </a:solidFill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endParaRPr lang="en-US" dirty="0" smtClean="0"/>
          </a:p>
          <a:p>
            <a:pPr algn="ctr" eaLnBrk="1" hangingPunct="1">
              <a:buFontTx/>
              <a:buNone/>
              <a:defRPr/>
            </a:pPr>
            <a:r>
              <a:rPr lang="en-US" dirty="0" smtClean="0"/>
              <a:t>Karen Scurry, P.E. 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/>
              <a:t>FHWA Office of Safety Programs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/>
              <a:t>609-637-4207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hlinkClick r:id="rId3"/>
              </a:rPr>
              <a:t>karen.scurry@dot.gov</a:t>
            </a:r>
            <a:r>
              <a:rPr lang="en-US" dirty="0" smtClean="0"/>
              <a:t> </a:t>
            </a:r>
          </a:p>
          <a:p>
            <a:pPr algn="ctr" eaLnBrk="1" hangingPunct="1">
              <a:buFontTx/>
              <a:buNone/>
              <a:defRPr/>
            </a:pPr>
            <a:endParaRPr lang="en-US" dirty="0" smtClean="0"/>
          </a:p>
          <a:p>
            <a:pPr algn="ctr" eaLnBrk="1" hangingPunct="1">
              <a:buFontTx/>
              <a:buNone/>
              <a:defRPr/>
            </a:pPr>
            <a:endParaRPr lang="en-US" dirty="0" smtClean="0"/>
          </a:p>
          <a:p>
            <a:pPr algn="ctr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25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CMF?</a:t>
            </a:r>
          </a:p>
          <a:p>
            <a:r>
              <a:rPr lang="en-US" dirty="0" smtClean="0"/>
              <a:t>Where does the information come from?</a:t>
            </a:r>
          </a:p>
          <a:p>
            <a:r>
              <a:rPr lang="en-US" dirty="0" smtClean="0"/>
              <a:t>Searching on the CMF Clearinghouse</a:t>
            </a:r>
          </a:p>
          <a:p>
            <a:r>
              <a:rPr lang="en-US" dirty="0" smtClean="0"/>
              <a:t>Interpreting search results</a:t>
            </a:r>
          </a:p>
          <a:p>
            <a:r>
              <a:rPr lang="en-US" dirty="0" smtClean="0"/>
              <a:t>Using search results</a:t>
            </a:r>
          </a:p>
          <a:p>
            <a:r>
              <a:rPr lang="en-US" i="1" dirty="0" smtClean="0"/>
              <a:t>North Carolina example</a:t>
            </a:r>
          </a:p>
          <a:p>
            <a:r>
              <a:rPr lang="en-US" dirty="0" smtClean="0"/>
              <a:t>Study details</a:t>
            </a:r>
          </a:p>
          <a:p>
            <a:r>
              <a:rPr lang="en-US" dirty="0" smtClean="0"/>
              <a:t>Demonstrations</a:t>
            </a:r>
          </a:p>
          <a:p>
            <a:pPr lvl="1"/>
            <a:r>
              <a:rPr lang="en-US" dirty="0" smtClean="0"/>
              <a:t>Searches</a:t>
            </a:r>
          </a:p>
          <a:p>
            <a:pPr lvl="1"/>
            <a:r>
              <a:rPr lang="en-US" dirty="0" smtClean="0"/>
              <a:t>User </a:t>
            </a:r>
            <a:r>
              <a:rPr lang="en-US" dirty="0" smtClean="0"/>
              <a:t>questions/scenarios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1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a Crash </a:t>
            </a:r>
            <a:br>
              <a:rPr lang="en-US" smtClean="0"/>
            </a:br>
            <a:r>
              <a:rPr lang="en-US" smtClean="0"/>
              <a:t>Modification Factor?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772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CMF is a multiplicative factor </a:t>
            </a:r>
          </a:p>
          <a:p>
            <a:pPr lvl="1" eaLnBrk="1" hangingPunct="1">
              <a:defRPr/>
            </a:pPr>
            <a:r>
              <a:rPr lang="en-US" dirty="0" smtClean="0"/>
              <a:t>Indicates the proportion of crashes that would be expected after implementing a countermeasure.</a:t>
            </a:r>
          </a:p>
          <a:p>
            <a:pPr lvl="1" algn="ctr" eaLnBrk="1" hangingPunct="1">
              <a:buFont typeface="Zapf Dingbats" charset="2"/>
              <a:buNone/>
              <a:defRPr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Example: CMF = 0.8 </a:t>
            </a:r>
          </a:p>
          <a:p>
            <a:pPr eaLnBrk="1" hangingPunct="1">
              <a:defRPr/>
            </a:pPr>
            <a:r>
              <a:rPr lang="en-US" sz="3600" dirty="0" smtClean="0"/>
              <a:t>CRF vs. CMF</a:t>
            </a:r>
          </a:p>
          <a:p>
            <a:pPr lvl="1" eaLnBrk="1" hangingPunct="1">
              <a:defRPr/>
            </a:pPr>
            <a:r>
              <a:rPr lang="en-US" dirty="0" smtClean="0"/>
              <a:t>Crash reduction factor (20%) </a:t>
            </a:r>
          </a:p>
          <a:p>
            <a:pPr lvl="1" eaLnBrk="1" hangingPunct="1">
              <a:defRPr/>
            </a:pPr>
            <a:r>
              <a:rPr lang="en-US" dirty="0" smtClean="0"/>
              <a:t>Crash modification factor (0.8)</a:t>
            </a:r>
            <a:endParaRPr lang="en-US" dirty="0"/>
          </a:p>
          <a:p>
            <a:pPr lvl="1" algn="ctr" eaLnBrk="1" hangingPunct="1">
              <a:buFont typeface="Zapf Dingbats" charset="2"/>
              <a:buNone/>
              <a:defRPr/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purpose of a CMF?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800600"/>
          </a:xfrm>
        </p:spPr>
        <p:txBody>
          <a:bodyPr/>
          <a:lstStyle/>
          <a:p>
            <a:pPr eaLnBrk="1" hangingPunct="1"/>
            <a:r>
              <a:rPr lang="en-US" sz="3000" smtClean="0"/>
              <a:t>The purpose of a CMF is to estimate the number of crashes expected after implementing a countermeasure.</a:t>
            </a:r>
          </a:p>
          <a:p>
            <a:pPr lvl="1" eaLnBrk="1" hangingPunct="1"/>
            <a:r>
              <a:rPr lang="en-US" sz="2200" smtClean="0"/>
              <a:t>Capture the greatest gain with limited funds. </a:t>
            </a:r>
          </a:p>
          <a:p>
            <a:pPr lvl="2" eaLnBrk="1" hangingPunct="1"/>
            <a:r>
              <a:rPr lang="en-US" sz="2200" smtClean="0"/>
              <a:t>Identify most cost-effective strategy.</a:t>
            </a:r>
          </a:p>
          <a:p>
            <a:pPr lvl="2" eaLnBrk="1" hangingPunct="1"/>
            <a:r>
              <a:rPr lang="en-US" sz="2200" smtClean="0"/>
              <a:t>Identify most cost-effective locations.</a:t>
            </a:r>
          </a:p>
          <a:p>
            <a:pPr lvl="1" eaLnBrk="1" hangingPunct="1"/>
            <a:r>
              <a:rPr lang="en-US" sz="2200" smtClean="0"/>
              <a:t>Compare safety consequences among various alternatives.</a:t>
            </a:r>
          </a:p>
          <a:p>
            <a:pPr lvl="1" eaLnBrk="1" hangingPunct="1"/>
            <a:r>
              <a:rPr lang="en-US" sz="2200" smtClean="0"/>
              <a:t>Compare results of new analyses with existing CMFs to check reasonableness.</a:t>
            </a:r>
          </a:p>
          <a:p>
            <a:pPr lvl="1" eaLnBrk="1" hangingPunct="1"/>
            <a:r>
              <a:rPr lang="en-US" sz="2200" smtClean="0"/>
              <a:t>Check validity of assumptions in cost-benefit analyses.</a:t>
            </a:r>
          </a:p>
        </p:txBody>
      </p:sp>
    </p:spTree>
    <p:extLst>
      <p:ext uri="{BB962C8B-B14F-4D97-AF65-F5344CB8AC3E}">
        <p14:creationId xmlns:p14="http://schemas.microsoft.com/office/powerpoint/2010/main" val="34625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Clearinghouse contains CMFs from studies that are:</a:t>
            </a:r>
          </a:p>
          <a:p>
            <a:pPr lvl="1"/>
            <a:r>
              <a:rPr lang="en-US" dirty="0" smtClean="0"/>
              <a:t>Crash based</a:t>
            </a:r>
          </a:p>
          <a:p>
            <a:pPr lvl="1"/>
            <a:r>
              <a:rPr lang="en-US" dirty="0" smtClean="0"/>
              <a:t>Focused on infrastructure characteristics or modifications (i.e., engineering)</a:t>
            </a:r>
          </a:p>
          <a:p>
            <a:pPr lvl="1"/>
            <a:r>
              <a:rPr lang="en-US" dirty="0" smtClean="0"/>
              <a:t>Focused on producing a CMF</a:t>
            </a:r>
          </a:p>
          <a:p>
            <a:pPr lvl="1"/>
            <a:r>
              <a:rPr lang="en-US" dirty="0" smtClean="0"/>
              <a:t>Explicitly reporting a CMF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Original Sources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Highway Safety Manual Knowledge Document </a:t>
            </a:r>
            <a:br>
              <a:rPr lang="en-US" dirty="0" smtClean="0"/>
            </a:br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edition)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FHWA Desktop Reference Guide for Crash Reduction Factors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3962400"/>
            <a:ext cx="2128838" cy="164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1752600"/>
            <a:ext cx="2620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Regularly Reviewed Sources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Transportation Research Board papers</a:t>
            </a:r>
          </a:p>
          <a:p>
            <a:pPr eaLnBrk="1" hangingPunct="1"/>
            <a:r>
              <a:rPr lang="en-US" dirty="0" smtClean="0"/>
              <a:t>Journal articles (ASCE, ITE, etc.)</a:t>
            </a:r>
          </a:p>
          <a:p>
            <a:pPr eaLnBrk="1" hangingPunct="1"/>
            <a:r>
              <a:rPr lang="en-US" dirty="0" smtClean="0"/>
              <a:t>Other research reports (open TRID search)</a:t>
            </a:r>
          </a:p>
          <a:p>
            <a:pPr eaLnBrk="1" hangingPunct="1"/>
            <a:r>
              <a:rPr lang="en-US" dirty="0" smtClean="0"/>
              <a:t>State research reports</a:t>
            </a:r>
          </a:p>
          <a:p>
            <a:pPr eaLnBrk="1" hangingPunct="1"/>
            <a:r>
              <a:rPr lang="en-US" dirty="0" smtClean="0"/>
              <a:t>User submitted studies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88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Critical Review Process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Purpose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dirty="0" smtClean="0"/>
              <a:t>Gather details about studies and CMFs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dirty="0" smtClean="0"/>
              <a:t>Evaluate quality and determine if included in Clearinghouse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Preliminary review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dirty="0" smtClean="0"/>
              <a:t>Determine if study is eligible for Clearinghouse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dirty="0" smtClean="0"/>
              <a:t>Gather all applicable data on the study and CMFs</a:t>
            </a:r>
          </a:p>
          <a:p>
            <a:pPr marL="269875" indent="-325438" eaLnBrk="1" hangingPunct="1">
              <a:lnSpc>
                <a:spcPct val="80000"/>
              </a:lnSpc>
            </a:pPr>
            <a:r>
              <a:rPr lang="en-US" dirty="0" smtClean="0"/>
              <a:t>Critical review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dirty="0" smtClean="0"/>
              <a:t>Examine data and establish star quality rating</a:t>
            </a:r>
          </a:p>
          <a:p>
            <a:pPr marL="669925" lvl="1" indent="-325438"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1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559</Words>
  <Application>Microsoft Office PowerPoint</Application>
  <PresentationFormat>On-screen Show (4:3)</PresentationFormat>
  <Paragraphs>144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FHWA Crash Modification  Factors Clearinghouse</vt:lpstr>
      <vt:lpstr>Introduction</vt:lpstr>
      <vt:lpstr>Agenda</vt:lpstr>
      <vt:lpstr>What is a Crash  Modification Factor?</vt:lpstr>
      <vt:lpstr>What is the purpose of a CMF?</vt:lpstr>
      <vt:lpstr>Scope</vt:lpstr>
      <vt:lpstr>Original Sources</vt:lpstr>
      <vt:lpstr>Regularly Reviewed Sources</vt:lpstr>
      <vt:lpstr>Critical Review Process</vt:lpstr>
      <vt:lpstr>Clearinghouse Review Process</vt:lpstr>
      <vt:lpstr>Searching on the Clearinghouse</vt:lpstr>
      <vt:lpstr>Interpreting Search Results</vt:lpstr>
      <vt:lpstr>Using Search Results</vt:lpstr>
      <vt:lpstr>Guest Speaker</vt:lpstr>
      <vt:lpstr>Study Details</vt:lpstr>
      <vt:lpstr>Demonstration Searches</vt:lpstr>
      <vt:lpstr>HAWK signal (pedestrian hybrid beacon)</vt:lpstr>
      <vt:lpstr>J-turn</vt:lpstr>
      <vt:lpstr>Wrap up</vt:lpstr>
      <vt:lpstr>Questions?</vt:lpstr>
    </vt:vector>
  </TitlesOfParts>
  <Company>UNC HSRC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Daul</dc:creator>
  <cp:lastModifiedBy>Patty Harrison</cp:lastModifiedBy>
  <cp:revision>140</cp:revision>
  <cp:lastPrinted>2012-12-13T17:02:19Z</cp:lastPrinted>
  <dcterms:created xsi:type="dcterms:W3CDTF">2009-11-10T22:43:56Z</dcterms:created>
  <dcterms:modified xsi:type="dcterms:W3CDTF">2012-12-13T19:00:19Z</dcterms:modified>
</cp:coreProperties>
</file>